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29"/>
  </p:notesMasterIdLst>
  <p:sldIdLst>
    <p:sldId id="391" r:id="rId2"/>
    <p:sldId id="392" r:id="rId3"/>
    <p:sldId id="393" r:id="rId4"/>
    <p:sldId id="397" r:id="rId5"/>
    <p:sldId id="398" r:id="rId6"/>
    <p:sldId id="372" r:id="rId7"/>
    <p:sldId id="399" r:id="rId8"/>
    <p:sldId id="385" r:id="rId9"/>
    <p:sldId id="389" r:id="rId10"/>
    <p:sldId id="394" r:id="rId11"/>
    <p:sldId id="395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9" r:id="rId20"/>
    <p:sldId id="407" r:id="rId21"/>
    <p:sldId id="408" r:id="rId22"/>
    <p:sldId id="410" r:id="rId23"/>
    <p:sldId id="411" r:id="rId24"/>
    <p:sldId id="412" r:id="rId25"/>
    <p:sldId id="413" r:id="rId26"/>
    <p:sldId id="414" r:id="rId27"/>
    <p:sldId id="416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F4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1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4DD2DCE-6ADE-42A0-8A00-C6F3F365A26B}">
      <dgm:prSet phldrT="[Text]"/>
      <dgm:spPr/>
      <dgm:t>
        <a:bodyPr/>
        <a:lstStyle/>
        <a:p>
          <a:r>
            <a:rPr lang="de-DE" dirty="0"/>
            <a:t>Vulnerabilidade</a:t>
          </a:r>
        </a:p>
      </dgm:t>
    </dgm:pt>
    <dgm:pt modelId="{DD953020-148C-4CC3-BC67-71AAF0BC95CE}" type="parTrans" cxnId="{16B9EE9A-E111-4D9E-9CD9-D1F766F9D8D8}">
      <dgm:prSet/>
      <dgm:spPr/>
      <dgm:t>
        <a:bodyPr/>
        <a:lstStyle/>
        <a:p>
          <a:endParaRPr lang="de-DE"/>
        </a:p>
      </dgm:t>
    </dgm:pt>
    <dgm:pt modelId="{95E61F59-8332-43EC-97E6-9194DD0F6BA5}" type="sibTrans" cxnId="{16B9EE9A-E111-4D9E-9CD9-D1F766F9D8D8}">
      <dgm:prSet/>
      <dgm:spPr/>
      <dgm:t>
        <a:bodyPr/>
        <a:lstStyle/>
        <a:p>
          <a:endParaRPr lang="de-DE"/>
        </a:p>
      </dgm:t>
    </dgm:pt>
    <dgm:pt modelId="{35D2EDA9-29A0-417C-AF9A-2035EE0FC930}">
      <dgm:prSet phldrT="[Text]"/>
      <dgm:spPr/>
      <dgm:t>
        <a:bodyPr/>
        <a:lstStyle/>
        <a:p>
          <a:r>
            <a:rPr lang="de-DE" dirty="0"/>
            <a:t>Paisagem Portuguesa</a:t>
          </a:r>
        </a:p>
      </dgm:t>
    </dgm:pt>
    <dgm:pt modelId="{0190BEBB-F4DD-4964-88EF-D42BF97820A2}" type="parTrans" cxnId="{6046AB73-828F-4B2C-81C4-D3B95E20A106}">
      <dgm:prSet/>
      <dgm:spPr/>
      <dgm:t>
        <a:bodyPr/>
        <a:lstStyle/>
        <a:p>
          <a:endParaRPr lang="en-US"/>
        </a:p>
      </dgm:t>
    </dgm:pt>
    <dgm:pt modelId="{5CF76968-90DE-4FCE-A1DA-AF9B509C1088}" type="sibTrans" cxnId="{6046AB73-828F-4B2C-81C4-D3B95E20A106}">
      <dgm:prSet/>
      <dgm:spPr/>
      <dgm:t>
        <a:bodyPr/>
        <a:lstStyle/>
        <a:p>
          <a:endParaRPr lang="en-US"/>
        </a:p>
      </dgm:t>
    </dgm:pt>
    <dgm:pt modelId="{46C02386-F1CA-434D-A82F-93433FD3D345}">
      <dgm:prSet phldrT="[Text]"/>
      <dgm:spPr/>
      <dgm:t>
        <a:bodyPr/>
        <a:lstStyle/>
        <a:p>
          <a:r>
            <a:rPr lang="de-DE" dirty="0"/>
            <a:t>Vetores de Ataque Comuns</a:t>
          </a:r>
        </a:p>
      </dgm:t>
    </dgm:pt>
    <dgm:pt modelId="{62787198-15BC-4CDA-AE6F-9BF5EDA1802F}" type="parTrans" cxnId="{03054909-0353-41E4-922D-6B264DB6DE5B}">
      <dgm:prSet/>
      <dgm:spPr/>
      <dgm:t>
        <a:bodyPr/>
        <a:lstStyle/>
        <a:p>
          <a:endParaRPr lang="en-US"/>
        </a:p>
      </dgm:t>
    </dgm:pt>
    <dgm:pt modelId="{7DDDC6FD-AF16-4A53-B819-656C79F3932E}" type="sibTrans" cxnId="{03054909-0353-41E4-922D-6B264DB6DE5B}">
      <dgm:prSet/>
      <dgm:spPr/>
      <dgm:t>
        <a:bodyPr/>
        <a:lstStyle/>
        <a:p>
          <a:endParaRPr lang="en-U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F0B29C53-122E-4A18-AF50-18967326F7A7}" type="pres">
      <dgm:prSet presAssocID="{E4DD2DCE-6ADE-42A0-8A00-C6F3F365A26B}" presName="text_1" presStyleLbl="node1" presStyleIdx="0" presStyleCnt="3">
        <dgm:presLayoutVars>
          <dgm:bulletEnabled val="1"/>
        </dgm:presLayoutVars>
      </dgm:prSet>
      <dgm:spPr/>
    </dgm:pt>
    <dgm:pt modelId="{5DDD9621-F94A-400A-AEEF-5E415336D924}" type="pres">
      <dgm:prSet presAssocID="{E4DD2DCE-6ADE-42A0-8A00-C6F3F365A26B}" presName="accent_1" presStyleCnt="0"/>
      <dgm:spPr/>
    </dgm:pt>
    <dgm:pt modelId="{A839D322-B1CB-4685-8BE1-D7C4CBA1DED5}" type="pres">
      <dgm:prSet presAssocID="{E4DD2DCE-6ADE-42A0-8A00-C6F3F365A26B}" presName="accentRepeatNode" presStyleLbl="solidFgAcc1" presStyleIdx="0" presStyleCnt="3"/>
      <dgm:spPr/>
    </dgm:pt>
    <dgm:pt modelId="{7F3312BA-69D3-442F-B82A-B05F70439E2B}" type="pres">
      <dgm:prSet presAssocID="{46C02386-F1CA-434D-A82F-93433FD3D345}" presName="text_2" presStyleLbl="node1" presStyleIdx="1" presStyleCnt="3">
        <dgm:presLayoutVars>
          <dgm:bulletEnabled val="1"/>
        </dgm:presLayoutVars>
      </dgm:prSet>
      <dgm:spPr/>
    </dgm:pt>
    <dgm:pt modelId="{2EE8ADB2-DBF1-4560-934B-2321B71E4618}" type="pres">
      <dgm:prSet presAssocID="{46C02386-F1CA-434D-A82F-93433FD3D345}" presName="accent_2" presStyleCnt="0"/>
      <dgm:spPr/>
    </dgm:pt>
    <dgm:pt modelId="{B45A13D0-BCAB-4182-B0B2-95E4541F1250}" type="pres">
      <dgm:prSet presAssocID="{46C02386-F1CA-434D-A82F-93433FD3D345}" presName="accentRepeatNode" presStyleLbl="solidFgAcc1" presStyleIdx="1" presStyleCnt="3"/>
      <dgm:spPr/>
    </dgm:pt>
    <dgm:pt modelId="{085DB469-67B4-4A3B-B6B7-B79066F1D1EC}" type="pres">
      <dgm:prSet presAssocID="{35D2EDA9-29A0-417C-AF9A-2035EE0FC930}" presName="text_3" presStyleLbl="node1" presStyleIdx="2" presStyleCnt="3">
        <dgm:presLayoutVars>
          <dgm:bulletEnabled val="1"/>
        </dgm:presLayoutVars>
      </dgm:prSet>
      <dgm:spPr/>
    </dgm:pt>
    <dgm:pt modelId="{3A12CE53-9FCE-45FF-A9AE-C1FDAF038B8C}" type="pres">
      <dgm:prSet presAssocID="{35D2EDA9-29A0-417C-AF9A-2035EE0FC930}" presName="accent_3" presStyleCnt="0"/>
      <dgm:spPr/>
    </dgm:pt>
    <dgm:pt modelId="{D70627D5-D0B0-46D5-9C1A-7DBD9AC4C211}" type="pres">
      <dgm:prSet presAssocID="{35D2EDA9-29A0-417C-AF9A-2035EE0FC930}" presName="accentRepeatNode" presStyleLbl="solidFgAcc1" presStyleIdx="2" presStyleCnt="3"/>
      <dgm:spPr/>
    </dgm:pt>
  </dgm:ptLst>
  <dgm:cxnLst>
    <dgm:cxn modelId="{03054909-0353-41E4-922D-6B264DB6DE5B}" srcId="{7759606E-8F8C-46E6-B4A5-E9D4FDF0A303}" destId="{46C02386-F1CA-434D-A82F-93433FD3D345}" srcOrd="1" destOrd="0" parTransId="{62787198-15BC-4CDA-AE6F-9BF5EDA1802F}" sibTransId="{7DDDC6FD-AF16-4A53-B819-656C79F3932E}"/>
    <dgm:cxn modelId="{75DBD63B-1158-4885-8523-BB3155A9E4B8}" type="presOf" srcId="{35D2EDA9-29A0-417C-AF9A-2035EE0FC930}" destId="{085DB469-67B4-4A3B-B6B7-B79066F1D1EC}" srcOrd="0" destOrd="0" presId="urn:microsoft.com/office/officeart/2008/layout/VerticalCurvedList"/>
    <dgm:cxn modelId="{6046AB73-828F-4B2C-81C4-D3B95E20A106}" srcId="{7759606E-8F8C-46E6-B4A5-E9D4FDF0A303}" destId="{35D2EDA9-29A0-417C-AF9A-2035EE0FC930}" srcOrd="2" destOrd="0" parTransId="{0190BEBB-F4DD-4964-88EF-D42BF97820A2}" sibTransId="{5CF76968-90DE-4FCE-A1DA-AF9B509C1088}"/>
    <dgm:cxn modelId="{C064C653-D523-4B73-B549-40A570A7606B}" type="presOf" srcId="{46C02386-F1CA-434D-A82F-93433FD3D345}" destId="{7F3312BA-69D3-442F-B82A-B05F70439E2B}" srcOrd="0" destOrd="0" presId="urn:microsoft.com/office/officeart/2008/layout/VerticalCurvedList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16B9EE9A-E111-4D9E-9CD9-D1F766F9D8D8}" srcId="{7759606E-8F8C-46E6-B4A5-E9D4FDF0A303}" destId="{E4DD2DCE-6ADE-42A0-8A00-C6F3F365A26B}" srcOrd="0" destOrd="0" parTransId="{DD953020-148C-4CC3-BC67-71AAF0BC95CE}" sibTransId="{95E61F59-8332-43EC-97E6-9194DD0F6BA5}"/>
    <dgm:cxn modelId="{288A80B8-99B6-4D71-A975-FE4C7AACB279}" type="presOf" srcId="{E4DD2DCE-6ADE-42A0-8A00-C6F3F365A26B}" destId="{F0B29C53-122E-4A18-AF50-18967326F7A7}" srcOrd="0" destOrd="0" presId="urn:microsoft.com/office/officeart/2008/layout/VerticalCurvedList"/>
    <dgm:cxn modelId="{3F4250DD-C633-4BA2-A64B-EF59FB6933AF}" type="presOf" srcId="{95E61F59-8332-43EC-97E6-9194DD0F6BA5}" destId="{FC97BD6D-CD99-4821-80ED-782211115F1A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88971A8B-D1C4-43A9-BB69-DA42E4F60E1F}" type="presParOf" srcId="{8E6B8565-0C85-42A9-9335-A8077DD5C6AA}" destId="{F0B29C53-122E-4A18-AF50-18967326F7A7}" srcOrd="1" destOrd="0" presId="urn:microsoft.com/office/officeart/2008/layout/VerticalCurvedList"/>
    <dgm:cxn modelId="{99D685F3-2EB9-4FE5-92B8-80003BD7EADB}" type="presParOf" srcId="{8E6B8565-0C85-42A9-9335-A8077DD5C6AA}" destId="{5DDD9621-F94A-400A-AEEF-5E415336D924}" srcOrd="2" destOrd="0" presId="urn:microsoft.com/office/officeart/2008/layout/VerticalCurvedList"/>
    <dgm:cxn modelId="{56B4C117-7C5B-4729-85BA-A5ED8ACA504B}" type="presParOf" srcId="{5DDD9621-F94A-400A-AEEF-5E415336D924}" destId="{A839D322-B1CB-4685-8BE1-D7C4CBA1DED5}" srcOrd="0" destOrd="0" presId="urn:microsoft.com/office/officeart/2008/layout/VerticalCurvedList"/>
    <dgm:cxn modelId="{BE63CC37-735E-4804-979D-D9705313D35F}" type="presParOf" srcId="{8E6B8565-0C85-42A9-9335-A8077DD5C6AA}" destId="{7F3312BA-69D3-442F-B82A-B05F70439E2B}" srcOrd="3" destOrd="0" presId="urn:microsoft.com/office/officeart/2008/layout/VerticalCurvedList"/>
    <dgm:cxn modelId="{9D6EA9D4-88FD-43B3-A70F-89A3190D72FE}" type="presParOf" srcId="{8E6B8565-0C85-42A9-9335-A8077DD5C6AA}" destId="{2EE8ADB2-DBF1-4560-934B-2321B71E4618}" srcOrd="4" destOrd="0" presId="urn:microsoft.com/office/officeart/2008/layout/VerticalCurvedList"/>
    <dgm:cxn modelId="{BCC0031B-CEF1-448F-9BCC-E42D754AA23B}" type="presParOf" srcId="{2EE8ADB2-DBF1-4560-934B-2321B71E4618}" destId="{B45A13D0-BCAB-4182-B0B2-95E4541F1250}" srcOrd="0" destOrd="0" presId="urn:microsoft.com/office/officeart/2008/layout/VerticalCurvedList"/>
    <dgm:cxn modelId="{B7FD78DD-B3A4-4E6A-8E20-8BB175CD17EA}" type="presParOf" srcId="{8E6B8565-0C85-42A9-9335-A8077DD5C6AA}" destId="{085DB469-67B4-4A3B-B6B7-B79066F1D1EC}" srcOrd="5" destOrd="0" presId="urn:microsoft.com/office/officeart/2008/layout/VerticalCurvedList"/>
    <dgm:cxn modelId="{26AE345F-EF04-48BF-A64A-DDCB934E1D79}" type="presParOf" srcId="{8E6B8565-0C85-42A9-9335-A8077DD5C6AA}" destId="{3A12CE53-9FCE-45FF-A9AE-C1FDAF038B8C}" srcOrd="6" destOrd="0" presId="urn:microsoft.com/office/officeart/2008/layout/VerticalCurvedList"/>
    <dgm:cxn modelId="{592DAC2F-49D9-480C-B7F3-A35302DA904B}" type="presParOf" srcId="{3A12CE53-9FCE-45FF-A9AE-C1FDAF038B8C}" destId="{D70627D5-D0B0-46D5-9C1A-7DBD9AC4C2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4887094" y="-748915"/>
          <a:ext cx="5820592" cy="5820592"/>
        </a:xfrm>
        <a:prstGeom prst="blockArc">
          <a:avLst>
            <a:gd name="adj1" fmla="val 18900000"/>
            <a:gd name="adj2" fmla="val 2700000"/>
            <a:gd name="adj3" fmla="val 371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29C53-122E-4A18-AF50-18967326F7A7}">
      <dsp:nvSpPr>
        <dsp:cNvPr id="0" name=""/>
        <dsp:cNvSpPr/>
      </dsp:nvSpPr>
      <dsp:spPr>
        <a:xfrm>
          <a:off x="600380" y="432276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Vulnerabilidade</a:t>
          </a:r>
        </a:p>
      </dsp:txBody>
      <dsp:txXfrm>
        <a:off x="600380" y="432276"/>
        <a:ext cx="9514634" cy="864552"/>
      </dsp:txXfrm>
    </dsp:sp>
    <dsp:sp modelId="{A839D322-B1CB-4685-8BE1-D7C4CBA1DED5}">
      <dsp:nvSpPr>
        <dsp:cNvPr id="0" name=""/>
        <dsp:cNvSpPr/>
      </dsp:nvSpPr>
      <dsp:spPr>
        <a:xfrm>
          <a:off x="60034" y="324207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312BA-69D3-442F-B82A-B05F70439E2B}">
      <dsp:nvSpPr>
        <dsp:cNvPr id="0" name=""/>
        <dsp:cNvSpPr/>
      </dsp:nvSpPr>
      <dsp:spPr>
        <a:xfrm>
          <a:off x="914644" y="1729104"/>
          <a:ext cx="9200369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Vetores de Ataque Comuns</a:t>
          </a:r>
        </a:p>
      </dsp:txBody>
      <dsp:txXfrm>
        <a:off x="914644" y="1729104"/>
        <a:ext cx="9200369" cy="864552"/>
      </dsp:txXfrm>
    </dsp:sp>
    <dsp:sp modelId="{B45A13D0-BCAB-4182-B0B2-95E4541F1250}">
      <dsp:nvSpPr>
        <dsp:cNvPr id="0" name=""/>
        <dsp:cNvSpPr/>
      </dsp:nvSpPr>
      <dsp:spPr>
        <a:xfrm>
          <a:off x="374299" y="1621035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5DB469-67B4-4A3B-B6B7-B79066F1D1EC}">
      <dsp:nvSpPr>
        <dsp:cNvPr id="0" name=""/>
        <dsp:cNvSpPr/>
      </dsp:nvSpPr>
      <dsp:spPr>
        <a:xfrm>
          <a:off x="600380" y="3025933"/>
          <a:ext cx="9514634" cy="8645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238" tIns="119380" rIns="119380" bIns="11938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 dirty="0"/>
            <a:t>Paisagem Portuguesa</a:t>
          </a:r>
        </a:p>
      </dsp:txBody>
      <dsp:txXfrm>
        <a:off x="600380" y="3025933"/>
        <a:ext cx="9514634" cy="864552"/>
      </dsp:txXfrm>
    </dsp:sp>
    <dsp:sp modelId="{D70627D5-D0B0-46D5-9C1A-7DBD9AC4C211}">
      <dsp:nvSpPr>
        <dsp:cNvPr id="0" name=""/>
        <dsp:cNvSpPr/>
      </dsp:nvSpPr>
      <dsp:spPr>
        <a:xfrm>
          <a:off x="60034" y="2917864"/>
          <a:ext cx="1080690" cy="10806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18/05/2024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"Uma fraqueza na lógica computacional (por exemplo, código) encontrada em componentes de software e hardware que, quando explorada, resulta em um impacto negativo na confidencialidade, integridade ou disponibilidade."</a:t>
            </a:r>
            <a:endParaRPr kumimoji="0" lang="en-US" sz="1200" b="0" i="0" u="none" strike="noStrike" kern="0" cap="none" spc="0" normalizeH="0" baseline="0" noProof="0" dirty="0"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768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2078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https://www.shodan.io/search?query=country%3Apt+port%3A%22445%22+Authentication%3A+%22disabled%22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4512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301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 err="1"/>
              <a:t>High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Critical</a:t>
            </a:r>
            <a:r>
              <a:rPr lang="pt-PT" dirty="0"/>
              <a:t> </a:t>
            </a:r>
            <a:r>
              <a:rPr lang="pt-PT" dirty="0" err="1"/>
              <a:t>amounts</a:t>
            </a:r>
            <a:r>
              <a:rPr lang="pt-PT" dirty="0"/>
              <a:t> to more </a:t>
            </a:r>
            <a:r>
              <a:rPr lang="pt-PT" dirty="0" err="1"/>
              <a:t>than</a:t>
            </a:r>
            <a:r>
              <a:rPr lang="pt-PT" dirty="0"/>
              <a:t> 53%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vulnerabilities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655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82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3131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007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836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37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6736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https://www.shodan.io/search?query=vuln%3ACVE-2020-0796+country%3Apt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6376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C499FD4-AB4B-8210-EDF2-9578E953AF0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21FBB7-5F1C-24C7-5656-14BFDF3841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A21CD60-2BED-5388-90DE-E36189584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876" y="2404534"/>
            <a:ext cx="1014272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876" y="4050833"/>
            <a:ext cx="1014272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63262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3" y="609600"/>
            <a:ext cx="990926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470400"/>
            <a:ext cx="10163263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10163262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877" y="609600"/>
            <a:ext cx="10142718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10154796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10163263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10163263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35855" y="609600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4" y="609600"/>
            <a:ext cx="8698019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750" y="1718631"/>
            <a:ext cx="10173848" cy="43227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2063" y="6073568"/>
            <a:ext cx="911939" cy="365125"/>
          </a:xfrm>
        </p:spPr>
        <p:txBody>
          <a:bodyPr/>
          <a:lstStyle/>
          <a:p>
            <a:fld id="{CEBA6D6C-BE12-40BD-A9B2-43DEDDE28154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12562" y="6065837"/>
            <a:ext cx="6297612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7334" y="6065837"/>
            <a:ext cx="683339" cy="365125"/>
          </a:xfrm>
        </p:spPr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00867"/>
            <a:ext cx="10163263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10163262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1651853"/>
            <a:ext cx="4963302" cy="42725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18/05/2024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6ABE86-C800-AE13-E4EC-F907455F05E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877296" y="1651854"/>
            <a:ext cx="4963302" cy="42658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7B2801-5D3E-53CF-89E9-FBD6335F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1026"/>
            <a:ext cx="10163264" cy="13208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87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18/05/2024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323F77-B66E-83E7-CDA5-B50BB7D12ACE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77296" y="1588103"/>
            <a:ext cx="496330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CD61D1A-F49E-BDAB-8D3A-FFC481A545F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877296" y="2275430"/>
            <a:ext cx="4963302" cy="37659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18/05/2024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7FD1BB-285C-1191-4BC2-239F723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18/05/2024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2577" y="511281"/>
            <a:ext cx="6025822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18/05/2024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1016326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3" y="609600"/>
            <a:ext cx="10163263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1016326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18/05/2024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2DE4015-80EE-5988-AD4A-2C33C84EA32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349C0F-BB65-C8F8-9C1D-56CE4D79DA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8240257" y="0"/>
              <a:ext cx="3951743" cy="68580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25160B0-ADDD-641D-48CE-D3FD998E9E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0" y="0"/>
              <a:ext cx="666750" cy="6858000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0" y="156238"/>
            <a:ext cx="10163264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633277"/>
            <a:ext cx="10173848" cy="4408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28659" y="6039761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18/05/2024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5412" y="6037718"/>
            <a:ext cx="8072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 dirty="0"/>
              <a:t>Pedro Vieira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876" y="6037718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11.emf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jburns/common-password-list-rockyout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haveibeenpwned.com/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ransomwatch.telemetry.ltd/#/READ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somwatch.telemetry.ltd/#/recentpos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nomoreransom.org/en/index.html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shodan.io/explor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images.shodan.i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www.youtube.com/watch?v=9ZVaj8ETCU8" TargetMode="External"/><Relationship Id="rId7" Type="http://schemas.openxmlformats.org/officeDocument/2006/relationships/hyperlink" Target="https://www.youtube.com/watch?v=QBgU0JWFYX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yn59HYdwzDs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www.youtube.com/watch?v=SgJm0C6jzb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www.youtube.com/watch?v=rAMKgrzO9KQ" TargetMode="Externa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B34B-671D-5DA8-0410-6DF4C6744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pt-BR" dirty="0"/>
              <a:t>Portugal</a:t>
            </a:r>
            <a:br>
              <a:rPr lang="pt-BR" dirty="0"/>
            </a:br>
            <a:r>
              <a:rPr lang="pt-BR" dirty="0"/>
              <a:t>Sol, Mar e Vulnerabilidades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709A14-2616-B754-1BAE-BDEA410712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CDAYS - 2024</a:t>
            </a:r>
          </a:p>
        </p:txBody>
      </p:sp>
    </p:spTree>
    <p:extLst>
      <p:ext uri="{BB962C8B-B14F-4D97-AF65-F5344CB8AC3E}">
        <p14:creationId xmlns:p14="http://schemas.microsoft.com/office/powerpoint/2010/main" val="1069147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E4CA0B-703C-E636-9165-C68A9E57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49" y="1718631"/>
            <a:ext cx="7629525" cy="4345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474AF8-0C1C-CB8F-F7CD-77E60B60C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Vulnerabilidade</a:t>
            </a:r>
            <a:br>
              <a:rPr lang="pt-PT" dirty="0"/>
            </a:br>
            <a:r>
              <a:rPr lang="pt-PT" dirty="0"/>
              <a:t>	Estatísticas por Ano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D12B9-3FE7-0D10-F46E-6AAFAD998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866971B-E7F5-2DE2-D28F-62C329A74D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23940"/>
              </p:ext>
            </p:extLst>
          </p:nvPr>
        </p:nvGraphicFramePr>
        <p:xfrm>
          <a:off x="8469618" y="3014277"/>
          <a:ext cx="2197636" cy="1760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636">
                  <a:extLst>
                    <a:ext uri="{9D8B030D-6E8A-4147-A177-3AD203B41FA5}">
                      <a16:colId xmlns:a16="http://schemas.microsoft.com/office/drawing/2014/main" val="240793167"/>
                    </a:ext>
                  </a:extLst>
                </a:gridCol>
              </a:tblGrid>
              <a:tr h="817213"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Total de vulnerabilidades conhecidas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999827"/>
                  </a:ext>
                </a:extLst>
              </a:tr>
              <a:tr h="846594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/>
                        <a:t> 283.154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9570723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E5F192D1-498D-4C89-CE0E-57A8A33E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618" y="5731188"/>
            <a:ext cx="2197636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27BC-7C9A-E09A-A97A-0BF284B6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Vulnerabilidade</a:t>
            </a:r>
            <a:br>
              <a:rPr lang="pt-PT" dirty="0"/>
            </a:br>
            <a:r>
              <a:rPr lang="pt-PT" dirty="0"/>
              <a:t>	Estatísticas por Gravidade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A2D2-5BE9-9B29-4A4B-8A79D7602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F3C5DB-DD4B-01B7-8F92-A3A86DC9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50" y="1856422"/>
            <a:ext cx="8119432" cy="404714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6EC69A-F3BC-93DB-DC41-32ACC3656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916194" y="3084658"/>
            <a:ext cx="2114550" cy="15906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2BF416-E8E0-F23A-CCDB-52F7560E2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194" y="5570195"/>
            <a:ext cx="2114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A274-6DDB-BC96-6477-F5A8B4EF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Vulnerabilidade</a:t>
            </a:r>
            <a:br>
              <a:rPr lang="pt-PT" dirty="0"/>
            </a:br>
            <a:r>
              <a:rPr lang="pt-PT" dirty="0"/>
              <a:t>	Exemplos do Shodan.io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0BB25D-5B89-E82F-C075-7900B1AD62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5677820"/>
              </p:ext>
            </p:extLst>
          </p:nvPr>
        </p:nvGraphicFramePr>
        <p:xfrm>
          <a:off x="666750" y="1719263"/>
          <a:ext cx="10174287" cy="4450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429">
                  <a:extLst>
                    <a:ext uri="{9D8B030D-6E8A-4147-A177-3AD203B41FA5}">
                      <a16:colId xmlns:a16="http://schemas.microsoft.com/office/drawing/2014/main" val="2042882742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2212259544"/>
                    </a:ext>
                  </a:extLst>
                </a:gridCol>
                <a:gridCol w="3391429">
                  <a:extLst>
                    <a:ext uri="{9D8B030D-6E8A-4147-A177-3AD203B41FA5}">
                      <a16:colId xmlns:a16="http://schemas.microsoft.com/office/drawing/2014/main" val="3934129666"/>
                    </a:ext>
                  </a:extLst>
                </a:gridCol>
              </a:tblGrid>
              <a:tr h="531939"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Default/Sem 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Sistemas Controlo Industrial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Sistemas Vulneráveis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8927676"/>
                  </a:ext>
                </a:extLst>
              </a:tr>
              <a:tr h="39182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8540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34E1-45AA-8C7B-1317-3FDC98EC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739B40C0-28B1-B8C8-44F3-2B74BDEC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59" y="2344975"/>
            <a:ext cx="3261945" cy="184142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93584352-B30E-CDA6-5608-C7F4EA7E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824" y="2300041"/>
            <a:ext cx="2545488" cy="1900447"/>
          </a:xfrm>
          <a:prstGeom prst="rect">
            <a:avLst/>
          </a:prstGeom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0F5351C1-2A70-194A-595C-1318A769B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24" y="4216330"/>
            <a:ext cx="2545488" cy="1924471"/>
          </a:xfrm>
          <a:prstGeom prst="rect">
            <a:avLst/>
          </a:prstGeom>
        </p:spPr>
      </p:pic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0BDADC66-4AD2-5E10-EF2D-FAC64F78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2295482"/>
            <a:ext cx="2451378" cy="1909564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0522AB3-0D52-E76A-B8F8-B549D046D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500" y="4228440"/>
            <a:ext cx="2451378" cy="1917611"/>
          </a:xfrm>
          <a:prstGeom prst="rect">
            <a:avLst/>
          </a:prstGeom>
        </p:spPr>
      </p:pic>
      <p:pic>
        <p:nvPicPr>
          <p:cNvPr id="12" name="Content Placeholder 13">
            <a:extLst>
              <a:ext uri="{FF2B5EF4-FFF2-40B4-BE49-F238E27FC236}">
                <a16:creationId xmlns:a16="http://schemas.microsoft.com/office/drawing/2014/main" id="{2FEC4EA9-A5E4-B7F5-416F-2D6DAEB7F6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38" y="4257621"/>
            <a:ext cx="2930697" cy="1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Vetores de Ataque Comuns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Easy-Peasy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3331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Vetores de Ataque Comuns</a:t>
            </a:r>
            <a:br>
              <a:rPr lang="pt-PT" dirty="0"/>
            </a:br>
            <a:r>
              <a:rPr lang="pt-PT" dirty="0"/>
              <a:t>	Credenciais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539144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Inseguras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Comprometidas/Expostas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Sem password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Default credentials (admin/admin)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Passwords fracas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Passwords reutilizadas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Sites legítimos hackeados vazam infrmação de utilizadores e credenciais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pt-PT" noProof="0" dirty="0"/>
                        <a:t>Mother of all breaches reveals 26 billion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5AA07BE4-3EBE-9967-5911-66620B3AF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14" y="3547963"/>
            <a:ext cx="4116711" cy="2209302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C7D95C52-1DC8-ED57-7C08-4927148AB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9955" y="3808326"/>
            <a:ext cx="4987552" cy="16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1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Vetores de Ataque Comuns</a:t>
            </a:r>
            <a:br>
              <a:rPr lang="pt-PT" dirty="0"/>
            </a:br>
            <a:r>
              <a:rPr lang="pt-PT" dirty="0"/>
              <a:t>	Erros de configuração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37111"/>
              </p:ext>
            </p:extLst>
          </p:nvPr>
        </p:nvGraphicFramePr>
        <p:xfrm>
          <a:off x="666750" y="1719261"/>
          <a:ext cx="10174288" cy="4536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517383"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Pastas Partilhadas – Autenticação desabilitada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WordPress site – Configuração acessível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40194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A13005-0E10-0486-2E1A-55D9E04B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07" y="2389351"/>
            <a:ext cx="1303463" cy="3547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70E9D-EEA4-5E94-317F-BF402654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927" y="2687965"/>
            <a:ext cx="1253604" cy="3091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8007D1-2AB7-8D8F-F393-7F498DD3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489" y="2268164"/>
            <a:ext cx="1260726" cy="39879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1AC07-DD90-EED9-7792-146E51903682}"/>
              </a:ext>
            </a:extLst>
          </p:cNvPr>
          <p:cNvSpPr/>
          <p:nvPr/>
        </p:nvSpPr>
        <p:spPr>
          <a:xfrm>
            <a:off x="1203993" y="2560932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471FE3-6182-9FEB-312A-62F2A01FA58D}"/>
              </a:ext>
            </a:extLst>
          </p:cNvPr>
          <p:cNvSpPr/>
          <p:nvPr/>
        </p:nvSpPr>
        <p:spPr>
          <a:xfrm>
            <a:off x="2721746" y="285954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A13A5-7D9B-3D8F-DB59-8EA9680D2387}"/>
              </a:ext>
            </a:extLst>
          </p:cNvPr>
          <p:cNvSpPr/>
          <p:nvPr/>
        </p:nvSpPr>
        <p:spPr>
          <a:xfrm>
            <a:off x="4214728" y="2436216"/>
            <a:ext cx="1076249" cy="127033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Bosch Office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3C51C9-4548-E16B-E59D-7CC401B15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3966" y="2301215"/>
            <a:ext cx="4499481" cy="389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23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Vetores de Ataque Comuns</a:t>
            </a:r>
            <a:br>
              <a:rPr lang="pt-PT" dirty="0"/>
            </a:br>
            <a:r>
              <a:rPr lang="pt-PT" dirty="0"/>
              <a:t>	Vulnerabilidades em Software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690160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pt-PT" sz="1600" noProof="0" dirty="0"/>
                        <a:t>Pastas Partilhadas - Execução Remota de Código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Website – Múltiplas vulnerabilidades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2A532A-0688-E410-AB4B-261220BD8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131" y="2310399"/>
            <a:ext cx="5015579" cy="86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503A3-282C-3FA6-00AD-DE6489031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712" y="3298586"/>
            <a:ext cx="3028416" cy="2645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77716-DB67-AB2A-6488-D3E70E37F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70" y="2310399"/>
            <a:ext cx="4039730" cy="3318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46E50-96D2-0A20-B910-8DF17BE06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107" y="2472366"/>
            <a:ext cx="3461925" cy="34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28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Vetores de Ataque Comuns</a:t>
            </a:r>
            <a:br>
              <a:rPr lang="pt-PT" dirty="0"/>
            </a:br>
            <a:r>
              <a:rPr lang="pt-PT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91349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Redeemer Ransomware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D30652-5A6F-DCC3-6111-3502B576E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43" y="2280492"/>
            <a:ext cx="2893785" cy="3692070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6B797C52-45EB-A33C-798D-E2602E1AF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18" y="2480545"/>
            <a:ext cx="4672464" cy="329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Vetores de Ataque Comuns</a:t>
            </a:r>
            <a:br>
              <a:rPr lang="pt-PT" dirty="0"/>
            </a:br>
            <a:r>
              <a:rPr lang="pt-PT" dirty="0"/>
              <a:t>	Malware - Ransomware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16037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Ransomwatch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NoMoreRansom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D2A3475E-EB43-4E24-797F-8338F8718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951" y="2351797"/>
            <a:ext cx="4523351" cy="3526605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09673DF8-06F8-0EE6-097C-996D1E5BF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77" y="2296712"/>
            <a:ext cx="2805820" cy="37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5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Paisagem Portuguesa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53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259C-38B6-CDF1-A7C2-93D82089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109BB-8DBD-3C37-1629-95B332169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Engenheiro de Cibersegurança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Licenciado pela Universidade do Minho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EEC0C-3B1E-81BE-D6DF-90B6BE4E8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77522-409B-ED4D-18CB-69469289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74" y="2291539"/>
            <a:ext cx="4494613" cy="36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06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636875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Explorar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Imagens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D876D0A-3E07-DEA9-F94C-FBB2CDF8A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42" y="2596780"/>
            <a:ext cx="4984166" cy="3146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4A32D8CD-A105-1827-C0FE-7C9E43D73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748" y="2596780"/>
            <a:ext cx="4984166" cy="314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69185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88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Internet Exposure Observatory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E99441C1-C375-515D-F607-9CC16849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76" y="2300843"/>
            <a:ext cx="5341647" cy="371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4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602686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in Portugal - CVE-2022-32548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EternalBlue - MS17-010 - CVE-2017-0144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68EF08D2-13DC-BC89-D64D-710FADF3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52" y="2274467"/>
            <a:ext cx="5002392" cy="679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AE5F0-F378-885F-88BF-257564CB7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333" y="2998662"/>
            <a:ext cx="4044229" cy="302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37F42-B94A-354D-34B3-BB572044F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776" y="3255204"/>
            <a:ext cx="3643076" cy="2762743"/>
          </a:xfrm>
          <a:prstGeom prst="rect">
            <a:avLst/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0A48D96F-FCF7-090D-52CC-63001C709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9118" y="2274467"/>
            <a:ext cx="5002392" cy="9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5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58582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Heartbleed - CVE-2014-0160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SMBGhost - CVE-2020-0796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57E0-29CE-9F26-1001-ED1AD3D70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318" y="3322259"/>
            <a:ext cx="3443293" cy="2636837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03DF03AC-6A5C-9096-0EDB-7E243D121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40" y="2257761"/>
            <a:ext cx="4967650" cy="957758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64AEE8DF-EC31-2FD7-D4AB-734CCD0AF0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9170" y="2257761"/>
            <a:ext cx="4967650" cy="858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4F5D57-51F3-56C5-B299-EE0A48C88D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762" y="3191042"/>
            <a:ext cx="3552466" cy="27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1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5225447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7144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5087144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BlueKeep - CVE-2019-0708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C77C2-2436-9A43-3AE0-F442EC24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385" y="2611923"/>
            <a:ext cx="4929644" cy="306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FFCE88-215C-6331-D112-56D3B013C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71" y="3304013"/>
            <a:ext cx="3526053" cy="2708816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4C4658EC-9F31-5DCC-E1DD-84F642ED5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781" y="2273691"/>
            <a:ext cx="4998435" cy="9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38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9260612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982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363306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Pastas Partilhadas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8B8E7-7B30-976E-6FFD-91AB31F0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75" y="2778289"/>
            <a:ext cx="3466546" cy="270625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0B402E1-BF2F-24AD-319C-FF1027549542}"/>
              </a:ext>
            </a:extLst>
          </p:cNvPr>
          <p:cNvGrpSpPr/>
          <p:nvPr/>
        </p:nvGrpSpPr>
        <p:grpSpPr>
          <a:xfrm>
            <a:off x="4588436" y="2282881"/>
            <a:ext cx="6130287" cy="3706756"/>
            <a:chOff x="4710311" y="2097144"/>
            <a:chExt cx="7481689" cy="39686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144D2A-9280-BCDE-C75D-8C1A0195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14E343-4572-2382-82F4-76B5F66C3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C7E255-0952-C5DB-D5D1-D45D1344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6A83B4-D81C-C2B8-30C0-43013BBE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C590F5-D688-C715-3DE9-54AFC1AD3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B1BA4A-E3D1-9DFF-9AFD-6DBC5232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16F760-D1DA-7A1C-8D7E-F280F9FD4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78002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8258-9818-9607-2861-9A74A0D3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sz="4000" dirty="0"/>
              <a:t>Portugal</a:t>
            </a:r>
            <a:br>
              <a:rPr lang="pt-PT" dirty="0"/>
            </a:br>
            <a:r>
              <a:rPr lang="pt-PT" dirty="0"/>
              <a:t>	</a:t>
            </a:r>
            <a:r>
              <a:rPr lang="pt-PT" sz="3200" dirty="0"/>
              <a:t>Shodan</a:t>
            </a:r>
            <a:r>
              <a:rPr lang="pt-PT" dirty="0"/>
              <a:t>.io – Motor de busca - Internet Of Things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064EE0-D703-ED15-2630-39A94C5289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777389"/>
              </p:ext>
            </p:extLst>
          </p:nvPr>
        </p:nvGraphicFramePr>
        <p:xfrm>
          <a:off x="666750" y="1719261"/>
          <a:ext cx="10174288" cy="4346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6288088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495682">
                <a:tc gridSpan="2"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Acesso Remoto sem autenticação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38508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ADF3B-C1A3-5B62-72C4-E2409F2F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39BC7-5A86-1170-2449-1DB04D1CF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528" y="2295524"/>
            <a:ext cx="5101929" cy="3670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290530-84C1-C5D7-5DE1-8414CBAAB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58" y="2904499"/>
            <a:ext cx="3608389" cy="22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08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458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639E-92AC-8929-DAA0-AC8C4477F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5610-7A51-74F9-1622-B4AB04F08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4E964-1996-0087-BB87-139180E0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052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– Aborrecido, mas necessário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18631"/>
            <a:ext cx="8770675" cy="4322731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contida nesta apresentação destina-se exclusivamente para </a:t>
            </a:r>
            <a:r>
              <a:rPr lang="pt-PT" b="1" cap="none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cap="none" dirty="0">
                <a:latin typeface="Amasis MT Pro" panose="020B0604020202020204" pitchFamily="18" charset="0"/>
              </a:rPr>
              <a:t>Apresentação ao vivo</a:t>
            </a:r>
            <a:r>
              <a:rPr lang="pt-PT" cap="none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</a:p>
          <a:p>
            <a:pPr>
              <a:spcBef>
                <a:spcPts val="600"/>
              </a:spcBef>
            </a:pP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cap="none" dirty="0">
                <a:latin typeface="Amasis MT Pro" panose="020B0604020202020204" pitchFamily="18" charset="0"/>
              </a:rPr>
              <a:t>Declino qualquer responsabilidade</a:t>
            </a:r>
            <a:r>
              <a:rPr lang="pt-PT" cap="none" dirty="0">
                <a:latin typeface="Amasis MT Pro" panose="020B0604020202020204" pitchFamily="18" charset="0"/>
              </a:rPr>
              <a:t> 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</a:t>
            </a:r>
            <a:r>
              <a:rPr lang="pt-PT" b="1" cap="none" dirty="0">
                <a:latin typeface="Amasis MT Pro" panose="020B0604020202020204" pitchFamily="18" charset="0"/>
              </a:rPr>
              <a:t>não está diretamente relacionada</a:t>
            </a:r>
            <a:r>
              <a:rPr lang="pt-PT" cap="none" dirty="0">
                <a:latin typeface="Amasis MT Pro" panose="020B0604020202020204" pitchFamily="18" charset="0"/>
              </a:rPr>
              <a:t> com o meu trabalho ou empregador.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40FD7-E6D7-D8A9-30FA-6EAE6904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3DFF-FBF5-18F3-0359-9EB9A96E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Aviso Legal</a:t>
            </a:r>
            <a:br>
              <a:rPr lang="pt-PT" dirty="0"/>
            </a:br>
            <a:r>
              <a:rPr lang="pt-PT" dirty="0"/>
              <a:t>	Disclaimer - Evitem atividades ilegais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7FF8-B043-6CFB-2B68-743670163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737485"/>
            <a:ext cx="8770675" cy="4322731"/>
          </a:xfrm>
        </p:spPr>
        <p:txBody>
          <a:bodyPr>
            <a:normAutofit fontScale="92500" lnSpcReduction="10000"/>
          </a:bodyPr>
          <a:lstStyle/>
          <a:p>
            <a:pPr rtl="0"/>
            <a:endParaRPr lang="en-US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Alguns links, sites, software ou outros itens listados podem ou não ser legais, delito, crime no seu país.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Por favor, </a:t>
            </a:r>
            <a:r>
              <a:rPr lang="pt-PT" b="1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verifique que lhe é permitida</a:t>
            </a: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 a consulta dos sites, e o eventual uso do software listado.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Ignorância acerca das leis aplicáveis </a:t>
            </a:r>
            <a:r>
              <a:rPr lang="pt-PT" b="1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não é desculpa</a:t>
            </a: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 para transgressões ou actividades ilegais.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Atividades ilegais podem implicar problemas ou mesmo prisão.</a:t>
            </a:r>
          </a:p>
          <a:p>
            <a:pPr rtl="0"/>
            <a:endParaRPr lang="pt-PT" b="0" i="0" u="none" strike="noStrike" kern="1200" baseline="0" dirty="0">
              <a:solidFill>
                <a:srgbClr val="404040"/>
              </a:solidFill>
              <a:latin typeface="Amasis MT Pro" panose="02040504050005020304" pitchFamily="18" charset="0"/>
            </a:endParaRPr>
          </a:p>
          <a:p>
            <a:pPr rtl="0">
              <a:buSzPts val="1400"/>
              <a:buFont typeface="Wingdings 3" panose="05040102010807070707" pitchFamily="18" charset="2"/>
              <a:buChar char=""/>
            </a:pPr>
            <a:r>
              <a:rPr lang="pt-PT" b="1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Verifique sempre o que é legal e as leis aplicáveis</a:t>
            </a:r>
            <a:r>
              <a:rPr lang="pt-PT" b="0" i="0" u="none" strike="noStrike" kern="1200" baseline="0" dirty="0">
                <a:solidFill>
                  <a:srgbClr val="404040"/>
                </a:solidFill>
                <a:latin typeface="Amasis MT Pro" panose="02040504050005020304" pitchFamily="18" charset="0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40FD7-E6D7-D8A9-30FA-6EAE6904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F8599E1-54EF-5868-7599-B4EFB60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425" y="2364174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Leis</a:t>
            </a:r>
            <a:br>
              <a:rPr lang="pt-PT" dirty="0"/>
            </a:br>
            <a:r>
              <a:rPr lang="pt-PT" dirty="0"/>
              <a:t>	Lei Portuguesa e Organizações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Diário República Eletrónico (</a:t>
            </a:r>
            <a:r>
              <a:rPr lang="pt-PT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ANACOM (</a:t>
            </a:r>
            <a:r>
              <a:rPr lang="pt-PT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Notificação de Incidentes (</a:t>
            </a:r>
            <a:r>
              <a:rPr lang="pt-PT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CERT.PT (</a:t>
            </a:r>
            <a:r>
              <a:rPr lang="pt-PT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097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298856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7549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238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4874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706908" y="522351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9571298" y="485775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20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241E-7F31-BE38-2420-E970179C4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Agenda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07FA5-8B6B-6E04-32E7-028A30BAE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7560527"/>
              </p:ext>
            </p:extLst>
          </p:nvPr>
        </p:nvGraphicFramePr>
        <p:xfrm>
          <a:off x="666750" y="1719263"/>
          <a:ext cx="10174288" cy="432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238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F91F-9950-C515-5525-9B04C07BC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Vulnerabilidade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EA1A5-B1B7-C952-8334-DFE0AA6B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Definição e Estatísticas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7DC-9A40-516A-2C31-821D0E01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34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712F-AD1B-3531-8AA7-CA6A193B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Vulnerabilidade</a:t>
            </a:r>
            <a:br>
              <a:rPr lang="pt-PT" dirty="0"/>
            </a:br>
            <a:r>
              <a:rPr lang="pt-PT" dirty="0"/>
              <a:t>	Vulnerabilidade vs Incidente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4C907D1-1B0B-684D-89D1-E0414A33C6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968054"/>
              </p:ext>
            </p:extLst>
          </p:nvPr>
        </p:nvGraphicFramePr>
        <p:xfrm>
          <a:off x="677333" y="1718631"/>
          <a:ext cx="10162736" cy="1628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2736">
                  <a:extLst>
                    <a:ext uri="{9D8B030D-6E8A-4147-A177-3AD203B41FA5}">
                      <a16:colId xmlns:a16="http://schemas.microsoft.com/office/drawing/2014/main" val="4175609774"/>
                    </a:ext>
                  </a:extLst>
                </a:gridCol>
              </a:tblGrid>
              <a:tr h="436969">
                <a:tc>
                  <a:txBody>
                    <a:bodyPr/>
                    <a:lstStyle/>
                    <a:p>
                      <a:r>
                        <a:rPr lang="pt-PT" noProof="0" dirty="0"/>
                        <a:t>Vulnerabilidade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169752"/>
                  </a:ext>
                </a:extLst>
              </a:tr>
              <a:tr h="755048">
                <a:tc>
                  <a:txBody>
                    <a:bodyPr/>
                    <a:lstStyle/>
                    <a:p>
                      <a:pPr algn="just"/>
                      <a:r>
                        <a:rPr lang="pt-PT" sz="1400" noProof="0" dirty="0"/>
                        <a:t>"A weakness in the computational logic (e.g., code) found in software and hardware components that, when exploited, results in a negative impact to </a:t>
                      </a:r>
                      <a:r>
                        <a:rPr lang="pt-PT" sz="1400" b="1" noProof="0" dirty="0"/>
                        <a:t>confidentiality, integrity, or availability</a:t>
                      </a:r>
                      <a:r>
                        <a:rPr lang="pt-PT" sz="1400" noProof="0" dirty="0"/>
                        <a:t>." 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4816580"/>
                  </a:ext>
                </a:extLst>
              </a:tr>
              <a:tr h="436969">
                <a:tc>
                  <a:txBody>
                    <a:bodyPr/>
                    <a:lstStyle/>
                    <a:p>
                      <a:r>
                        <a:rPr lang="pt-PT" sz="1050" noProof="0" dirty="0">
                          <a:solidFill>
                            <a:schemeClr val="tx1"/>
                          </a:solidFill>
                        </a:rPr>
                        <a:t>National Vulnerability Database - https://nvd.nist.gov/vuln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352210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925AE-1E35-952B-5761-40D0132EF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A03E075-BE51-84DF-5092-1F47672C9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51690"/>
              </p:ext>
            </p:extLst>
          </p:nvPr>
        </p:nvGraphicFramePr>
        <p:xfrm>
          <a:off x="666750" y="3684997"/>
          <a:ext cx="10162736" cy="238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368">
                  <a:extLst>
                    <a:ext uri="{9D8B030D-6E8A-4147-A177-3AD203B41FA5}">
                      <a16:colId xmlns:a16="http://schemas.microsoft.com/office/drawing/2014/main" val="1484132908"/>
                    </a:ext>
                  </a:extLst>
                </a:gridCol>
                <a:gridCol w="5081368">
                  <a:extLst>
                    <a:ext uri="{9D8B030D-6E8A-4147-A177-3AD203B41FA5}">
                      <a16:colId xmlns:a16="http://schemas.microsoft.com/office/drawing/2014/main" val="1191914556"/>
                    </a:ext>
                  </a:extLst>
                </a:gridCol>
              </a:tblGrid>
              <a:tr h="471278"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Vulnerabilidade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noProof="0" dirty="0"/>
                        <a:t>Incidente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2260879"/>
                  </a:ext>
                </a:extLst>
              </a:tr>
              <a:tr h="1909561"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PT" noProof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041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E0F6AD-B5AE-DB37-3E03-07B6959C4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22" y="4433154"/>
            <a:ext cx="1398755" cy="14047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062A4-037C-FFA9-C524-DA84A1F35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433154"/>
            <a:ext cx="1398756" cy="1404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530313-68DA-196C-3423-F781A6C61206}"/>
              </a:ext>
            </a:extLst>
          </p:cNvPr>
          <p:cNvSpPr txBox="1"/>
          <p:nvPr/>
        </p:nvSpPr>
        <p:spPr>
          <a:xfrm>
            <a:off x="9734436" y="6089617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pt-PT" sz="889" dirty="0"/>
              <a:t>images: Flaticon.com</a:t>
            </a:r>
            <a:endParaRPr lang="pt-PT" sz="889" kern="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0CAA4B-59BA-EBAB-801C-5213125BEEAD}"/>
              </a:ext>
            </a:extLst>
          </p:cNvPr>
          <p:cNvSpPr txBox="1"/>
          <p:nvPr/>
        </p:nvSpPr>
        <p:spPr>
          <a:xfrm>
            <a:off x="1740174" y="4962268"/>
            <a:ext cx="1557682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pt-PT" sz="2000" kern="0" dirty="0">
                <a:solidFill>
                  <a:srgbClr val="000000"/>
                </a:solidFill>
              </a:rPr>
              <a:t>Porta aberta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6B174A-B966-EE81-CA45-7F11494FEBC0}"/>
              </a:ext>
            </a:extLst>
          </p:cNvPr>
          <p:cNvSpPr txBox="1"/>
          <p:nvPr/>
        </p:nvSpPr>
        <p:spPr>
          <a:xfrm>
            <a:off x="6357960" y="4962268"/>
            <a:ext cx="2558170" cy="3651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pt-PT" sz="2000" kern="0" dirty="0">
                <a:solidFill>
                  <a:srgbClr val="000000"/>
                </a:solidFill>
              </a:rPr>
              <a:t>Acesso não autorizado</a:t>
            </a:r>
          </a:p>
        </p:txBody>
      </p:sp>
    </p:spTree>
    <p:extLst>
      <p:ext uri="{BB962C8B-B14F-4D97-AF65-F5344CB8AC3E}">
        <p14:creationId xmlns:p14="http://schemas.microsoft.com/office/powerpoint/2010/main" val="14517906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8058</TotalTime>
  <Words>981</Words>
  <Application>Microsoft Office PowerPoint</Application>
  <PresentationFormat>Widescreen</PresentationFormat>
  <Paragraphs>175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Amasis MT Pro</vt:lpstr>
      <vt:lpstr>Arial</vt:lpstr>
      <vt:lpstr>Bosch Office Sans</vt:lpstr>
      <vt:lpstr>Calibri</vt:lpstr>
      <vt:lpstr>Trebuchet MS</vt:lpstr>
      <vt:lpstr>Wingdings 3</vt:lpstr>
      <vt:lpstr>Facet</vt:lpstr>
      <vt:lpstr>Portugal Sol, Mar e Vulnerabilidades</vt:lpstr>
      <vt:lpstr>$whoami</vt:lpstr>
      <vt:lpstr>Aviso Legal &amp; Leis</vt:lpstr>
      <vt:lpstr>Aviso Legal  Disclaimer – Aborrecido, mas necessário</vt:lpstr>
      <vt:lpstr>Aviso Legal  Disclaimer - Evitem atividades ilegais</vt:lpstr>
      <vt:lpstr>Leis  Lei Portuguesa e Organizações</vt:lpstr>
      <vt:lpstr>Agenda</vt:lpstr>
      <vt:lpstr>Vulnerabilidade</vt:lpstr>
      <vt:lpstr>Vulnerabilidade  Vulnerabilidade vs Incidente</vt:lpstr>
      <vt:lpstr>Vulnerabilidade  Estatísticas por Ano</vt:lpstr>
      <vt:lpstr>Vulnerabilidade  Estatísticas por Gravidade</vt:lpstr>
      <vt:lpstr>Vulnerabilidade  Exemplos do Shodan.io</vt:lpstr>
      <vt:lpstr>Vetores de Ataque Comuns</vt:lpstr>
      <vt:lpstr>Vetores de Ataque Comuns  Credenciais</vt:lpstr>
      <vt:lpstr>Vetores de Ataque Comuns  Erros de configuração</vt:lpstr>
      <vt:lpstr>Vetores de Ataque Comuns  Vulnerabilidades em Software</vt:lpstr>
      <vt:lpstr>Vetores de Ataque Comuns  Malware - Ransomware</vt:lpstr>
      <vt:lpstr>Vetores de Ataque Comuns  Malware - Ransomware</vt:lpstr>
      <vt:lpstr>Paisagem Portuguesa</vt:lpstr>
      <vt:lpstr>Portugal  Shodan.io – Motor de busca - Internet Of Things</vt:lpstr>
      <vt:lpstr>Portugal  Shodan.io – Motor de busca - Internet Of Things</vt:lpstr>
      <vt:lpstr>Portugal  Shodan.io – Motor de busca - Internet Of Things</vt:lpstr>
      <vt:lpstr>Portugal  Shodan.io – Motor de busca - Internet Of Things</vt:lpstr>
      <vt:lpstr>Portugal  Shodan.io – Motor de busca - Internet Of Things</vt:lpstr>
      <vt:lpstr>Portugal  Shodan.io – Motor de busca - Internet Of Things</vt:lpstr>
      <vt:lpstr>Portugal  Shodan.io – Motor de busca - Internet Of Things</vt:lpstr>
      <vt:lpstr>Q&amp;A</vt:lpstr>
    </vt:vector>
  </TitlesOfParts>
  <Company/>
  <LinksUpToDate>false</LinksUpToDate>
  <SharedDoc>false</SharedDoc>
  <HyperlinkBase>https://github.com/pedroaovieira/osint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Portugal – Sol, Mar e Vulnerabilidades</dc:title>
  <dc:subject>OSINT</dc:subject>
  <dc:creator>Don't OSINT Me !!</dc:creator>
  <cp:keywords>Vulnerabilities</cp:keywords>
  <cp:lastModifiedBy>Don't OSINT Me !!</cp:lastModifiedBy>
  <cp:revision>627</cp:revision>
  <cp:lastPrinted>1976-04-22T21:37:46Z</cp:lastPrinted>
  <dcterms:created xsi:type="dcterms:W3CDTF">1976-04-22T11:00:59Z</dcterms:created>
  <dcterms:modified xsi:type="dcterms:W3CDTF">2024-05-18T12:17:42Z</dcterms:modified>
</cp:coreProperties>
</file>